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84" r:id="rId2"/>
    <p:sldId id="285" r:id="rId3"/>
    <p:sldId id="290" r:id="rId4"/>
    <p:sldId id="292" r:id="rId5"/>
    <p:sldId id="282" r:id="rId6"/>
    <p:sldId id="272" r:id="rId7"/>
    <p:sldId id="256" r:id="rId8"/>
    <p:sldId id="307" r:id="rId9"/>
    <p:sldId id="257" r:id="rId10"/>
    <p:sldId id="305" r:id="rId11"/>
    <p:sldId id="306" r:id="rId12"/>
    <p:sldId id="300" r:id="rId13"/>
    <p:sldId id="308" r:id="rId14"/>
    <p:sldId id="301" r:id="rId15"/>
    <p:sldId id="303" r:id="rId16"/>
    <p:sldId id="30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21" autoAdjust="0"/>
    <p:restoredTop sz="94615" autoAdjust="0"/>
  </p:normalViewPr>
  <p:slideViewPr>
    <p:cSldViewPr>
      <p:cViewPr varScale="1">
        <p:scale>
          <a:sx n="88" d="100"/>
          <a:sy n="88" d="100"/>
        </p:scale>
        <p:origin x="-147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90" y="649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C01115-588D-47D8-AD6C-D0A08665F058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A09890D-74B8-4DD5-8C38-35041778D3A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активное включение</a:t>
          </a:r>
        </a:p>
        <a:p>
          <a:pPr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dirty="0"/>
        </a:p>
      </dgm:t>
    </dgm:pt>
    <dgm:pt modelId="{E4CE62BF-F964-4289-9F0C-1D47E0E2818D}" type="parTrans" cxnId="{8E438223-9D5B-4084-885A-2711CCFE734C}">
      <dgm:prSet/>
      <dgm:spPr/>
      <dgm:t>
        <a:bodyPr/>
        <a:lstStyle/>
        <a:p>
          <a:endParaRPr lang="ru-RU"/>
        </a:p>
      </dgm:t>
    </dgm:pt>
    <dgm:pt modelId="{D44A3923-7EE1-475E-83F6-EE40E15A96FA}" type="sibTrans" cxnId="{8E438223-9D5B-4084-885A-2711CCFE734C}">
      <dgm:prSet/>
      <dgm:spPr/>
      <dgm:t>
        <a:bodyPr/>
        <a:lstStyle/>
        <a:p>
          <a:endParaRPr lang="ru-RU"/>
        </a:p>
      </dgm:t>
    </dgm:pt>
    <dgm:pt modelId="{09CDDF5F-6902-4205-BA7F-49EAC3287172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свобода выбора деятельности </a:t>
          </a:r>
        </a:p>
        <a:p>
          <a:pPr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72858C8-AAC8-4A41-A054-28ED8C9147E1}" type="parTrans" cxnId="{4F0E5EAC-1833-45B4-BBA0-391191469CE3}">
      <dgm:prSet/>
      <dgm:spPr/>
      <dgm:t>
        <a:bodyPr/>
        <a:lstStyle/>
        <a:p>
          <a:endParaRPr lang="ru-RU"/>
        </a:p>
      </dgm:t>
    </dgm:pt>
    <dgm:pt modelId="{BD831677-8B1C-455B-A04A-F6AB42C8E0C5}" type="sibTrans" cxnId="{4F0E5EAC-1833-45B4-BBA0-391191469CE3}">
      <dgm:prSet/>
      <dgm:spPr/>
      <dgm:t>
        <a:bodyPr/>
        <a:lstStyle/>
        <a:p>
          <a:endParaRPr lang="ru-RU"/>
        </a:p>
      </dgm:t>
    </dgm:pt>
    <dgm:pt modelId="{074EF2CE-D0CD-45F8-9DF2-8E43C3D0E205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системность знаний и умений</a:t>
          </a:r>
        </a:p>
        <a:p>
          <a:pPr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dirty="0"/>
        </a:p>
      </dgm:t>
    </dgm:pt>
    <dgm:pt modelId="{6654EFB3-4FC2-4580-82FC-9BA65D7F36C9}" type="parTrans" cxnId="{E3952386-2981-4B9E-AC3C-FE60DD252D4D}">
      <dgm:prSet/>
      <dgm:spPr/>
      <dgm:t>
        <a:bodyPr/>
        <a:lstStyle/>
        <a:p>
          <a:endParaRPr lang="ru-RU"/>
        </a:p>
      </dgm:t>
    </dgm:pt>
    <dgm:pt modelId="{7097C1D9-9387-4EA2-A064-70980433CBFB}" type="sibTrans" cxnId="{E3952386-2981-4B9E-AC3C-FE60DD252D4D}">
      <dgm:prSet/>
      <dgm:spPr/>
      <dgm:t>
        <a:bodyPr/>
        <a:lstStyle/>
        <a:p>
          <a:endParaRPr lang="ru-RU"/>
        </a:p>
      </dgm:t>
    </dgm:pt>
    <dgm:pt modelId="{B58C1A1A-E89E-4086-96CE-EA5131D36104}">
      <dgm:prSet custT="1"/>
      <dgm:spPr/>
      <dgm:t>
        <a:bodyPr/>
        <a:lstStyle/>
        <a:p>
          <a:endParaRPr lang="ru-RU" sz="24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проблема,</a:t>
          </a:r>
        </a:p>
        <a:p>
          <a:r>
            <a: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исследование каких – либо фактов </a:t>
          </a:r>
        </a:p>
        <a:p>
          <a:endParaRPr lang="ru-RU" sz="2100" dirty="0"/>
        </a:p>
      </dgm:t>
    </dgm:pt>
    <dgm:pt modelId="{8CF3B57B-AF65-40C6-B5CA-8F383553EA6B}" type="parTrans" cxnId="{55ED48B9-789D-40ED-AEEB-2C89F189B72B}">
      <dgm:prSet/>
      <dgm:spPr/>
      <dgm:t>
        <a:bodyPr/>
        <a:lstStyle/>
        <a:p>
          <a:endParaRPr lang="ru-RU"/>
        </a:p>
      </dgm:t>
    </dgm:pt>
    <dgm:pt modelId="{E230E85E-03D5-4520-8072-7A05D2EA8A1F}" type="sibTrans" cxnId="{55ED48B9-789D-40ED-AEEB-2C89F189B72B}">
      <dgm:prSet/>
      <dgm:spPr/>
      <dgm:t>
        <a:bodyPr/>
        <a:lstStyle/>
        <a:p>
          <a:endParaRPr lang="ru-RU"/>
        </a:p>
      </dgm:t>
    </dgm:pt>
    <dgm:pt modelId="{93F6A29F-07F8-49E6-8134-0A848A453265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развитие химической «зоркости», внимания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8848BA6-AD23-4E91-A981-E20924BD2B1A}" type="parTrans" cxnId="{15B01B1B-D265-4C0D-AE34-A5E51E202FC5}">
      <dgm:prSet/>
      <dgm:spPr/>
      <dgm:t>
        <a:bodyPr/>
        <a:lstStyle/>
        <a:p>
          <a:endParaRPr lang="ru-RU"/>
        </a:p>
      </dgm:t>
    </dgm:pt>
    <dgm:pt modelId="{05B873B7-6C5F-4F65-AF02-2BF43915A6D6}" type="sibTrans" cxnId="{15B01B1B-D265-4C0D-AE34-A5E51E202FC5}">
      <dgm:prSet/>
      <dgm:spPr/>
      <dgm:t>
        <a:bodyPr/>
        <a:lstStyle/>
        <a:p>
          <a:endParaRPr lang="ru-RU"/>
        </a:p>
      </dgm:t>
    </dgm:pt>
    <dgm:pt modelId="{19623AFF-4FD2-4841-938F-49522BA9C12A}" type="pres">
      <dgm:prSet presAssocID="{39C01115-588D-47D8-AD6C-D0A08665F05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4B2D26-58DE-4C3A-9ADC-45EC7C3D9433}" type="pres">
      <dgm:prSet presAssocID="{6A09890D-74B8-4DD5-8C38-35041778D3A9}" presName="node" presStyleLbl="node1" presStyleIdx="0" presStyleCnt="5" custLinFactNeighborX="-2398" custLinFactNeighborY="8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543B1A-4CBB-4AA7-94A8-C0F194A454E5}" type="pres">
      <dgm:prSet presAssocID="{D44A3923-7EE1-475E-83F6-EE40E15A96FA}" presName="sibTrans" presStyleCnt="0"/>
      <dgm:spPr/>
    </dgm:pt>
    <dgm:pt modelId="{F66ECADE-529A-4E92-9C73-C8095B6CAA07}" type="pres">
      <dgm:prSet presAssocID="{09CDDF5F-6902-4205-BA7F-49EAC3287172}" presName="node" presStyleLbl="node1" presStyleIdx="1" presStyleCnt="5" custLinFactNeighborX="2401" custLinFactNeighborY="8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D6E9D1-8115-4820-A563-7285BF98570C}" type="pres">
      <dgm:prSet presAssocID="{BD831677-8B1C-455B-A04A-F6AB42C8E0C5}" presName="sibTrans" presStyleCnt="0"/>
      <dgm:spPr/>
    </dgm:pt>
    <dgm:pt modelId="{F4CC79D3-8604-4DDB-ACA7-7891E7921F21}" type="pres">
      <dgm:prSet presAssocID="{074EF2CE-D0CD-45F8-9DF2-8E43C3D0E20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E192C-DED9-43CF-ADE8-775A7E5718BC}" type="pres">
      <dgm:prSet presAssocID="{7097C1D9-9387-4EA2-A064-70980433CBFB}" presName="sibTrans" presStyleCnt="0"/>
      <dgm:spPr/>
    </dgm:pt>
    <dgm:pt modelId="{154DE5CB-5431-4F70-9BE6-E8EA5E37F098}" type="pres">
      <dgm:prSet presAssocID="{B58C1A1A-E89E-4086-96CE-EA5131D36104}" presName="node" presStyleLbl="node1" presStyleIdx="3" presStyleCnt="5" custScaleY="982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40A659-7F12-488F-ACF9-A06C1FE2C39B}" type="pres">
      <dgm:prSet presAssocID="{E230E85E-03D5-4520-8072-7A05D2EA8A1F}" presName="sibTrans" presStyleCnt="0"/>
      <dgm:spPr/>
    </dgm:pt>
    <dgm:pt modelId="{55C912BD-0A20-4F74-8945-284C1A61F4E4}" type="pres">
      <dgm:prSet presAssocID="{93F6A29F-07F8-49E6-8134-0A848A45326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077CD2-A0CD-417C-933E-10E729923AF9}" type="presOf" srcId="{B58C1A1A-E89E-4086-96CE-EA5131D36104}" destId="{154DE5CB-5431-4F70-9BE6-E8EA5E37F098}" srcOrd="0" destOrd="0" presId="urn:microsoft.com/office/officeart/2005/8/layout/default"/>
    <dgm:cxn modelId="{E3952386-2981-4B9E-AC3C-FE60DD252D4D}" srcId="{39C01115-588D-47D8-AD6C-D0A08665F058}" destId="{074EF2CE-D0CD-45F8-9DF2-8E43C3D0E205}" srcOrd="2" destOrd="0" parTransId="{6654EFB3-4FC2-4580-82FC-9BA65D7F36C9}" sibTransId="{7097C1D9-9387-4EA2-A064-70980433CBFB}"/>
    <dgm:cxn modelId="{15B01B1B-D265-4C0D-AE34-A5E51E202FC5}" srcId="{39C01115-588D-47D8-AD6C-D0A08665F058}" destId="{93F6A29F-07F8-49E6-8134-0A848A453265}" srcOrd="4" destOrd="0" parTransId="{68848BA6-AD23-4E91-A981-E20924BD2B1A}" sibTransId="{05B873B7-6C5F-4F65-AF02-2BF43915A6D6}"/>
    <dgm:cxn modelId="{620CAA1F-E2DD-4CA7-A029-6CA3549D4FA3}" type="presOf" srcId="{09CDDF5F-6902-4205-BA7F-49EAC3287172}" destId="{F66ECADE-529A-4E92-9C73-C8095B6CAA07}" srcOrd="0" destOrd="0" presId="urn:microsoft.com/office/officeart/2005/8/layout/default"/>
    <dgm:cxn modelId="{8E438223-9D5B-4084-885A-2711CCFE734C}" srcId="{39C01115-588D-47D8-AD6C-D0A08665F058}" destId="{6A09890D-74B8-4DD5-8C38-35041778D3A9}" srcOrd="0" destOrd="0" parTransId="{E4CE62BF-F964-4289-9F0C-1D47E0E2818D}" sibTransId="{D44A3923-7EE1-475E-83F6-EE40E15A96FA}"/>
    <dgm:cxn modelId="{9547B3F1-E433-47B0-B1A6-156F9DDE20EB}" type="presOf" srcId="{93F6A29F-07F8-49E6-8134-0A848A453265}" destId="{55C912BD-0A20-4F74-8945-284C1A61F4E4}" srcOrd="0" destOrd="0" presId="urn:microsoft.com/office/officeart/2005/8/layout/default"/>
    <dgm:cxn modelId="{90AE5EEB-B052-49C1-8623-F0F8DB7697C9}" type="presOf" srcId="{39C01115-588D-47D8-AD6C-D0A08665F058}" destId="{19623AFF-4FD2-4841-938F-49522BA9C12A}" srcOrd="0" destOrd="0" presId="urn:microsoft.com/office/officeart/2005/8/layout/default"/>
    <dgm:cxn modelId="{E774FF2B-4FC6-4D57-9882-4B2A297398A2}" type="presOf" srcId="{6A09890D-74B8-4DD5-8C38-35041778D3A9}" destId="{044B2D26-58DE-4C3A-9ADC-45EC7C3D9433}" srcOrd="0" destOrd="0" presId="urn:microsoft.com/office/officeart/2005/8/layout/default"/>
    <dgm:cxn modelId="{326DDB46-B6DF-4F7A-A5ED-51A70C6CE0E3}" type="presOf" srcId="{074EF2CE-D0CD-45F8-9DF2-8E43C3D0E205}" destId="{F4CC79D3-8604-4DDB-ACA7-7891E7921F21}" srcOrd="0" destOrd="0" presId="urn:microsoft.com/office/officeart/2005/8/layout/default"/>
    <dgm:cxn modelId="{4F0E5EAC-1833-45B4-BBA0-391191469CE3}" srcId="{39C01115-588D-47D8-AD6C-D0A08665F058}" destId="{09CDDF5F-6902-4205-BA7F-49EAC3287172}" srcOrd="1" destOrd="0" parTransId="{272858C8-AAC8-4A41-A054-28ED8C9147E1}" sibTransId="{BD831677-8B1C-455B-A04A-F6AB42C8E0C5}"/>
    <dgm:cxn modelId="{55ED48B9-789D-40ED-AEEB-2C89F189B72B}" srcId="{39C01115-588D-47D8-AD6C-D0A08665F058}" destId="{B58C1A1A-E89E-4086-96CE-EA5131D36104}" srcOrd="3" destOrd="0" parTransId="{8CF3B57B-AF65-40C6-B5CA-8F383553EA6B}" sibTransId="{E230E85E-03D5-4520-8072-7A05D2EA8A1F}"/>
    <dgm:cxn modelId="{4C2250FD-B981-44D0-A93A-8EE19AD9532B}" type="presParOf" srcId="{19623AFF-4FD2-4841-938F-49522BA9C12A}" destId="{044B2D26-58DE-4C3A-9ADC-45EC7C3D9433}" srcOrd="0" destOrd="0" presId="urn:microsoft.com/office/officeart/2005/8/layout/default"/>
    <dgm:cxn modelId="{6ECAF165-8446-4B44-B024-21C671F5C944}" type="presParOf" srcId="{19623AFF-4FD2-4841-938F-49522BA9C12A}" destId="{4F543B1A-4CBB-4AA7-94A8-C0F194A454E5}" srcOrd="1" destOrd="0" presId="urn:microsoft.com/office/officeart/2005/8/layout/default"/>
    <dgm:cxn modelId="{415AEE38-B42C-480C-A557-4E58CBB7D56A}" type="presParOf" srcId="{19623AFF-4FD2-4841-938F-49522BA9C12A}" destId="{F66ECADE-529A-4E92-9C73-C8095B6CAA07}" srcOrd="2" destOrd="0" presId="urn:microsoft.com/office/officeart/2005/8/layout/default"/>
    <dgm:cxn modelId="{CEDFAE6B-4F0C-404F-8153-87DEA9C85656}" type="presParOf" srcId="{19623AFF-4FD2-4841-938F-49522BA9C12A}" destId="{FED6E9D1-8115-4820-A563-7285BF98570C}" srcOrd="3" destOrd="0" presId="urn:microsoft.com/office/officeart/2005/8/layout/default"/>
    <dgm:cxn modelId="{64D567F8-A715-4AE0-B117-CEB77D393861}" type="presParOf" srcId="{19623AFF-4FD2-4841-938F-49522BA9C12A}" destId="{F4CC79D3-8604-4DDB-ACA7-7891E7921F21}" srcOrd="4" destOrd="0" presId="urn:microsoft.com/office/officeart/2005/8/layout/default"/>
    <dgm:cxn modelId="{251E878D-2BAD-407E-841D-C7F378E942EB}" type="presParOf" srcId="{19623AFF-4FD2-4841-938F-49522BA9C12A}" destId="{FE2E192C-DED9-43CF-ADE8-775A7E5718BC}" srcOrd="5" destOrd="0" presId="urn:microsoft.com/office/officeart/2005/8/layout/default"/>
    <dgm:cxn modelId="{C1371186-08CC-4F3F-A00F-56F478889AF7}" type="presParOf" srcId="{19623AFF-4FD2-4841-938F-49522BA9C12A}" destId="{154DE5CB-5431-4F70-9BE6-E8EA5E37F098}" srcOrd="6" destOrd="0" presId="urn:microsoft.com/office/officeart/2005/8/layout/default"/>
    <dgm:cxn modelId="{73247EB5-B600-4BF3-B7DE-A0616BEF51C3}" type="presParOf" srcId="{19623AFF-4FD2-4841-938F-49522BA9C12A}" destId="{7040A659-7F12-488F-ACF9-A06C1FE2C39B}" srcOrd="7" destOrd="0" presId="urn:microsoft.com/office/officeart/2005/8/layout/default"/>
    <dgm:cxn modelId="{484D7DB9-0F51-4924-B668-815A6911D9CE}" type="presParOf" srcId="{19623AFF-4FD2-4841-938F-49522BA9C12A}" destId="{55C912BD-0A20-4F74-8945-284C1A61F4E4}" srcOrd="8" destOrd="0" presId="urn:microsoft.com/office/officeart/2005/8/layout/defaul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F492F7-DAB9-496F-AC93-6169A88E9BA1}" type="doc">
      <dgm:prSet loTypeId="urn:microsoft.com/office/officeart/2005/8/layout/cycle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83672EE-FEB2-4DAD-959C-73F138A6CC7E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Положительная мотивация – один из  компонентов учебной деятельности на уроках химии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B001752-7D42-45CE-9EE0-A02EF5E326CC}" type="parTrans" cxnId="{2806B25C-B382-4570-9D04-4A6CB79BEA32}">
      <dgm:prSet/>
      <dgm:spPr/>
      <dgm:t>
        <a:bodyPr/>
        <a:lstStyle/>
        <a:p>
          <a:endParaRPr lang="ru-RU"/>
        </a:p>
      </dgm:t>
    </dgm:pt>
    <dgm:pt modelId="{60B53FA0-1B3A-49B2-BE3B-5A1F851FB8E7}" type="sibTrans" cxnId="{2806B25C-B382-4570-9D04-4A6CB79BEA32}">
      <dgm:prSet/>
      <dgm:spPr/>
      <dgm:t>
        <a:bodyPr/>
        <a:lstStyle/>
        <a:p>
          <a:endParaRPr lang="ru-RU"/>
        </a:p>
      </dgm:t>
    </dgm:pt>
    <dgm:pt modelId="{8801E7FD-3582-4445-BCBA-EE8F186B725B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Снижение </a:t>
          </a:r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мотивации=снижению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успешности и эффективности обучения. </a:t>
          </a:r>
        </a:p>
        <a:p>
          <a:endParaRPr lang="ru-RU" sz="1900" dirty="0"/>
        </a:p>
      </dgm:t>
    </dgm:pt>
    <dgm:pt modelId="{4FCF728E-CFDC-4204-B7B9-53D0B30CA3FB}" type="parTrans" cxnId="{0064C0CC-947F-4452-9F5D-197AD9DC7196}">
      <dgm:prSet/>
      <dgm:spPr/>
      <dgm:t>
        <a:bodyPr/>
        <a:lstStyle/>
        <a:p>
          <a:endParaRPr lang="ru-RU"/>
        </a:p>
      </dgm:t>
    </dgm:pt>
    <dgm:pt modelId="{F700C21B-61D0-4183-8F94-BF40BF919348}" type="sibTrans" cxnId="{0064C0CC-947F-4452-9F5D-197AD9DC7196}">
      <dgm:prSet/>
      <dgm:spPr/>
      <dgm:t>
        <a:bodyPr/>
        <a:lstStyle/>
        <a:p>
          <a:endParaRPr lang="ru-RU"/>
        </a:p>
      </dgm:t>
    </dgm:pt>
    <dgm:pt modelId="{488100C9-CAD4-4E6A-AB9D-BECF2245FE0F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Формирование положительной  мотивации происходит через разные формы, методы и приёмы обучения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AEECCD6-5509-4A44-B47E-AC30E7E876F5}" type="parTrans" cxnId="{B6318BE1-8E5F-43AB-85FE-89B92289DC97}">
      <dgm:prSet/>
      <dgm:spPr/>
      <dgm:t>
        <a:bodyPr/>
        <a:lstStyle/>
        <a:p>
          <a:endParaRPr lang="ru-RU"/>
        </a:p>
      </dgm:t>
    </dgm:pt>
    <dgm:pt modelId="{4FD8ECBF-5064-4CFB-9235-6E9BC453D35A}" type="sibTrans" cxnId="{B6318BE1-8E5F-43AB-85FE-89B92289DC97}">
      <dgm:prSet/>
      <dgm:spPr/>
      <dgm:t>
        <a:bodyPr/>
        <a:lstStyle/>
        <a:p>
          <a:endParaRPr lang="ru-RU"/>
        </a:p>
      </dgm:t>
    </dgm:pt>
    <dgm:pt modelId="{E5FA1AB8-D955-4A74-9E1D-ABB76F6A9024}" type="pres">
      <dgm:prSet presAssocID="{91F492F7-DAB9-496F-AC93-6169A88E9BA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B57ECE-E70C-41CF-AD0A-1A4BBDE45E97}" type="pres">
      <dgm:prSet presAssocID="{488100C9-CAD4-4E6A-AB9D-BECF2245FE0F}" presName="node" presStyleLbl="node1" presStyleIdx="0" presStyleCnt="3" custScaleX="185150" custRadScaleRad="110001" custRadScaleInc="3251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D279C2-D45E-4D38-AEF7-61D16784226F}" type="pres">
      <dgm:prSet presAssocID="{488100C9-CAD4-4E6A-AB9D-BECF2245FE0F}" presName="spNode" presStyleCnt="0"/>
      <dgm:spPr/>
    </dgm:pt>
    <dgm:pt modelId="{80009353-F4EA-4C47-A42E-0A1386689657}" type="pres">
      <dgm:prSet presAssocID="{4FD8ECBF-5064-4CFB-9235-6E9BC453D35A}" presName="sibTrans" presStyleLbl="sibTrans1D1" presStyleIdx="0" presStyleCnt="3"/>
      <dgm:spPr/>
      <dgm:t>
        <a:bodyPr/>
        <a:lstStyle/>
        <a:p>
          <a:endParaRPr lang="ru-RU"/>
        </a:p>
      </dgm:t>
    </dgm:pt>
    <dgm:pt modelId="{658BAA0A-AAA7-4171-93B5-EAD58B18F23B}" type="pres">
      <dgm:prSet presAssocID="{483672EE-FEB2-4DAD-959C-73F138A6CC7E}" presName="node" presStyleLbl="node1" presStyleIdx="1" presStyleCnt="3" custScaleX="155913" custRadScaleRad="101880" custRadScaleInc="-2731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601B89-D701-4445-A08C-33374199CE26}" type="pres">
      <dgm:prSet presAssocID="{483672EE-FEB2-4DAD-959C-73F138A6CC7E}" presName="spNode" presStyleCnt="0"/>
      <dgm:spPr/>
    </dgm:pt>
    <dgm:pt modelId="{3198DFC9-79B7-437D-BFF4-F73FDAB1F84E}" type="pres">
      <dgm:prSet presAssocID="{60B53FA0-1B3A-49B2-BE3B-5A1F851FB8E7}" presName="sibTrans" presStyleLbl="sibTrans1D1" presStyleIdx="1" presStyleCnt="3"/>
      <dgm:spPr/>
      <dgm:t>
        <a:bodyPr/>
        <a:lstStyle/>
        <a:p>
          <a:endParaRPr lang="ru-RU"/>
        </a:p>
      </dgm:t>
    </dgm:pt>
    <dgm:pt modelId="{9970D1E1-BE18-440A-A59D-CF3F3FC76B14}" type="pres">
      <dgm:prSet presAssocID="{8801E7FD-3582-4445-BCBA-EE8F186B725B}" presName="node" presStyleLbl="node1" presStyleIdx="2" presStyleCnt="3" custScaleX="167094" custRadScaleRad="93932" custRadScaleInc="801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53B6DB-0CCE-4F2C-91AA-2D1D0CD3ADC6}" type="pres">
      <dgm:prSet presAssocID="{8801E7FD-3582-4445-BCBA-EE8F186B725B}" presName="spNode" presStyleCnt="0"/>
      <dgm:spPr/>
    </dgm:pt>
    <dgm:pt modelId="{7CD5143F-A8BA-47AD-B181-D11421FE7046}" type="pres">
      <dgm:prSet presAssocID="{F700C21B-61D0-4183-8F94-BF40BF919348}" presName="sibTrans" presStyleLbl="sibTrans1D1" presStyleIdx="2" presStyleCnt="3"/>
      <dgm:spPr/>
      <dgm:t>
        <a:bodyPr/>
        <a:lstStyle/>
        <a:p>
          <a:endParaRPr lang="ru-RU"/>
        </a:p>
      </dgm:t>
    </dgm:pt>
  </dgm:ptLst>
  <dgm:cxnLst>
    <dgm:cxn modelId="{AF2B1545-1B62-41C2-B0C0-E583FEC09865}" type="presOf" srcId="{4FD8ECBF-5064-4CFB-9235-6E9BC453D35A}" destId="{80009353-F4EA-4C47-A42E-0A1386689657}" srcOrd="0" destOrd="0" presId="urn:microsoft.com/office/officeart/2005/8/layout/cycle6"/>
    <dgm:cxn modelId="{1C57220F-1DD2-491D-8DDA-34F2E460FB31}" type="presOf" srcId="{8801E7FD-3582-4445-BCBA-EE8F186B725B}" destId="{9970D1E1-BE18-440A-A59D-CF3F3FC76B14}" srcOrd="0" destOrd="0" presId="urn:microsoft.com/office/officeart/2005/8/layout/cycle6"/>
    <dgm:cxn modelId="{0064C0CC-947F-4452-9F5D-197AD9DC7196}" srcId="{91F492F7-DAB9-496F-AC93-6169A88E9BA1}" destId="{8801E7FD-3582-4445-BCBA-EE8F186B725B}" srcOrd="2" destOrd="0" parTransId="{4FCF728E-CFDC-4204-B7B9-53D0B30CA3FB}" sibTransId="{F700C21B-61D0-4183-8F94-BF40BF919348}"/>
    <dgm:cxn modelId="{A558F03D-91A3-4FB4-80E2-E4EE0B9A5BE8}" type="presOf" srcId="{F700C21B-61D0-4183-8F94-BF40BF919348}" destId="{7CD5143F-A8BA-47AD-B181-D11421FE7046}" srcOrd="0" destOrd="0" presId="urn:microsoft.com/office/officeart/2005/8/layout/cycle6"/>
    <dgm:cxn modelId="{D1DC7C39-41F9-4840-B787-41B8865152FA}" type="presOf" srcId="{60B53FA0-1B3A-49B2-BE3B-5A1F851FB8E7}" destId="{3198DFC9-79B7-437D-BFF4-F73FDAB1F84E}" srcOrd="0" destOrd="0" presId="urn:microsoft.com/office/officeart/2005/8/layout/cycle6"/>
    <dgm:cxn modelId="{34139D7F-7EC3-4F32-8FBB-ACF3783AFCF9}" type="presOf" srcId="{483672EE-FEB2-4DAD-959C-73F138A6CC7E}" destId="{658BAA0A-AAA7-4171-93B5-EAD58B18F23B}" srcOrd="0" destOrd="0" presId="urn:microsoft.com/office/officeart/2005/8/layout/cycle6"/>
    <dgm:cxn modelId="{2806B25C-B382-4570-9D04-4A6CB79BEA32}" srcId="{91F492F7-DAB9-496F-AC93-6169A88E9BA1}" destId="{483672EE-FEB2-4DAD-959C-73F138A6CC7E}" srcOrd="1" destOrd="0" parTransId="{BB001752-7D42-45CE-9EE0-A02EF5E326CC}" sibTransId="{60B53FA0-1B3A-49B2-BE3B-5A1F851FB8E7}"/>
    <dgm:cxn modelId="{FD3C4A21-5607-4BC2-8DAE-C06700FF7CD4}" type="presOf" srcId="{91F492F7-DAB9-496F-AC93-6169A88E9BA1}" destId="{E5FA1AB8-D955-4A74-9E1D-ABB76F6A9024}" srcOrd="0" destOrd="0" presId="urn:microsoft.com/office/officeart/2005/8/layout/cycle6"/>
    <dgm:cxn modelId="{4AED6347-CF02-459F-851D-3B1A95A16EF9}" type="presOf" srcId="{488100C9-CAD4-4E6A-AB9D-BECF2245FE0F}" destId="{DEB57ECE-E70C-41CF-AD0A-1A4BBDE45E97}" srcOrd="0" destOrd="0" presId="urn:microsoft.com/office/officeart/2005/8/layout/cycle6"/>
    <dgm:cxn modelId="{B6318BE1-8E5F-43AB-85FE-89B92289DC97}" srcId="{91F492F7-DAB9-496F-AC93-6169A88E9BA1}" destId="{488100C9-CAD4-4E6A-AB9D-BECF2245FE0F}" srcOrd="0" destOrd="0" parTransId="{9AEECCD6-5509-4A44-B47E-AC30E7E876F5}" sibTransId="{4FD8ECBF-5064-4CFB-9235-6E9BC453D35A}"/>
    <dgm:cxn modelId="{745AD313-2651-47A8-A4C8-978DFF5278A0}" type="presParOf" srcId="{E5FA1AB8-D955-4A74-9E1D-ABB76F6A9024}" destId="{DEB57ECE-E70C-41CF-AD0A-1A4BBDE45E97}" srcOrd="0" destOrd="0" presId="urn:microsoft.com/office/officeart/2005/8/layout/cycle6"/>
    <dgm:cxn modelId="{165092B7-DEF2-40F2-9C7D-4C356181D9BA}" type="presParOf" srcId="{E5FA1AB8-D955-4A74-9E1D-ABB76F6A9024}" destId="{98D279C2-D45E-4D38-AEF7-61D16784226F}" srcOrd="1" destOrd="0" presId="urn:microsoft.com/office/officeart/2005/8/layout/cycle6"/>
    <dgm:cxn modelId="{5D2E6B4D-E2F4-45F7-B7AD-BA677A69EE23}" type="presParOf" srcId="{E5FA1AB8-D955-4A74-9E1D-ABB76F6A9024}" destId="{80009353-F4EA-4C47-A42E-0A1386689657}" srcOrd="2" destOrd="0" presId="urn:microsoft.com/office/officeart/2005/8/layout/cycle6"/>
    <dgm:cxn modelId="{F0E79970-A833-4314-926E-973EF28DF484}" type="presParOf" srcId="{E5FA1AB8-D955-4A74-9E1D-ABB76F6A9024}" destId="{658BAA0A-AAA7-4171-93B5-EAD58B18F23B}" srcOrd="3" destOrd="0" presId="urn:microsoft.com/office/officeart/2005/8/layout/cycle6"/>
    <dgm:cxn modelId="{D982643E-9E6D-4723-9A26-7FBDD8BA7986}" type="presParOf" srcId="{E5FA1AB8-D955-4A74-9E1D-ABB76F6A9024}" destId="{84601B89-D701-4445-A08C-33374199CE26}" srcOrd="4" destOrd="0" presId="urn:microsoft.com/office/officeart/2005/8/layout/cycle6"/>
    <dgm:cxn modelId="{39383470-4389-4FDE-9C8E-F868C317D591}" type="presParOf" srcId="{E5FA1AB8-D955-4A74-9E1D-ABB76F6A9024}" destId="{3198DFC9-79B7-437D-BFF4-F73FDAB1F84E}" srcOrd="5" destOrd="0" presId="urn:microsoft.com/office/officeart/2005/8/layout/cycle6"/>
    <dgm:cxn modelId="{C07F85CC-3965-4E0D-945B-78EDC5CC763D}" type="presParOf" srcId="{E5FA1AB8-D955-4A74-9E1D-ABB76F6A9024}" destId="{9970D1E1-BE18-440A-A59D-CF3F3FC76B14}" srcOrd="6" destOrd="0" presId="urn:microsoft.com/office/officeart/2005/8/layout/cycle6"/>
    <dgm:cxn modelId="{E322641B-BBD4-4DD5-9413-DBE6F55681A4}" type="presParOf" srcId="{E5FA1AB8-D955-4A74-9E1D-ABB76F6A9024}" destId="{B753B6DB-0CCE-4F2C-91AA-2D1D0CD3ADC6}" srcOrd="7" destOrd="0" presId="urn:microsoft.com/office/officeart/2005/8/layout/cycle6"/>
    <dgm:cxn modelId="{0021DF85-5711-4AA2-94BC-78BEA00A6E3A}" type="presParOf" srcId="{E5FA1AB8-D955-4A74-9E1D-ABB76F6A9024}" destId="{7CD5143F-A8BA-47AD-B181-D11421FE7046}" srcOrd="8" destOrd="0" presId="urn:microsoft.com/office/officeart/2005/8/layout/cycle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4B2D26-58DE-4C3A-9ADC-45EC7C3D9433}">
      <dsp:nvSpPr>
        <dsp:cNvPr id="0" name=""/>
        <dsp:cNvSpPr/>
      </dsp:nvSpPr>
      <dsp:spPr>
        <a:xfrm>
          <a:off x="0" y="604660"/>
          <a:ext cx="2571749" cy="15430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активное включение</a:t>
          </a:r>
        </a:p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0" y="604660"/>
        <a:ext cx="2571749" cy="1543050"/>
      </dsp:txXfrm>
    </dsp:sp>
    <dsp:sp modelId="{F66ECADE-529A-4E92-9C73-C8095B6CAA07}">
      <dsp:nvSpPr>
        <dsp:cNvPr id="0" name=""/>
        <dsp:cNvSpPr/>
      </dsp:nvSpPr>
      <dsp:spPr>
        <a:xfrm>
          <a:off x="2890672" y="604660"/>
          <a:ext cx="2571749" cy="15430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свобода выбора деятельности 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90672" y="604660"/>
        <a:ext cx="2571749" cy="1543050"/>
      </dsp:txXfrm>
    </dsp:sp>
    <dsp:sp modelId="{F4CC79D3-8604-4DDB-ACA7-7891E7921F21}">
      <dsp:nvSpPr>
        <dsp:cNvPr id="0" name=""/>
        <dsp:cNvSpPr/>
      </dsp:nvSpPr>
      <dsp:spPr>
        <a:xfrm>
          <a:off x="5657849" y="591343"/>
          <a:ext cx="2571749" cy="15430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системность знаний и умений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5657849" y="591343"/>
        <a:ext cx="2571749" cy="1543050"/>
      </dsp:txXfrm>
    </dsp:sp>
    <dsp:sp modelId="{154DE5CB-5431-4F70-9BE6-E8EA5E37F098}">
      <dsp:nvSpPr>
        <dsp:cNvPr id="0" name=""/>
        <dsp:cNvSpPr/>
      </dsp:nvSpPr>
      <dsp:spPr>
        <a:xfrm>
          <a:off x="1414462" y="2404862"/>
          <a:ext cx="2571749" cy="151646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проблема,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исследование каких – либо фактов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1414462" y="2404862"/>
        <a:ext cx="2571749" cy="1516463"/>
      </dsp:txXfrm>
    </dsp:sp>
    <dsp:sp modelId="{55C912BD-0A20-4F74-8945-284C1A61F4E4}">
      <dsp:nvSpPr>
        <dsp:cNvPr id="0" name=""/>
        <dsp:cNvSpPr/>
      </dsp:nvSpPr>
      <dsp:spPr>
        <a:xfrm>
          <a:off x="4243387" y="2391569"/>
          <a:ext cx="2571749" cy="154305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развитие химической «зоркости», внимания</a:t>
          </a:r>
          <a:endParaRPr lang="ru-RU" sz="25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243387" y="2391569"/>
        <a:ext cx="2571749" cy="154305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B57ECE-E70C-41CF-AD0A-1A4BBDE45E97}">
      <dsp:nvSpPr>
        <dsp:cNvPr id="0" name=""/>
        <dsp:cNvSpPr/>
      </dsp:nvSpPr>
      <dsp:spPr>
        <a:xfrm>
          <a:off x="3912127" y="3816138"/>
          <a:ext cx="4766968" cy="167352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Формирование положительной  мотивации происходит через разные формы, методы и приёмы обучения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912127" y="3816138"/>
        <a:ext cx="4766968" cy="1673523"/>
      </dsp:txXfrm>
    </dsp:sp>
    <dsp:sp modelId="{80009353-F4EA-4C47-A42E-0A1386689657}">
      <dsp:nvSpPr>
        <dsp:cNvPr id="0" name=""/>
        <dsp:cNvSpPr/>
      </dsp:nvSpPr>
      <dsp:spPr>
        <a:xfrm>
          <a:off x="1898818" y="1021177"/>
          <a:ext cx="4466164" cy="4466164"/>
        </a:xfrm>
        <a:custGeom>
          <a:avLst/>
          <a:gdLst/>
          <a:ahLst/>
          <a:cxnLst/>
          <a:rect l="0" t="0" r="0" b="0"/>
          <a:pathLst>
            <a:path>
              <a:moveTo>
                <a:pt x="1971752" y="4450820"/>
              </a:moveTo>
              <a:arcTo wR="2233082" hR="2233082" stAng="5803231" swAng="8196511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8BAA0A-AAA7-4171-93B5-EAD58B18F23B}">
      <dsp:nvSpPr>
        <dsp:cNvPr id="0" name=""/>
        <dsp:cNvSpPr/>
      </dsp:nvSpPr>
      <dsp:spPr>
        <a:xfrm>
          <a:off x="2832020" y="177"/>
          <a:ext cx="4014217" cy="1673523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Положительная мотивация – один из 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компонентов учебной деятельности на уроках химии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32020" y="177"/>
        <a:ext cx="4014217" cy="1673523"/>
      </dsp:txXfrm>
    </dsp:sp>
    <dsp:sp modelId="{3198DFC9-79B7-437D-BFF4-F73FDAB1F84E}">
      <dsp:nvSpPr>
        <dsp:cNvPr id="0" name=""/>
        <dsp:cNvSpPr/>
      </dsp:nvSpPr>
      <dsp:spPr>
        <a:xfrm>
          <a:off x="1825848" y="40804"/>
          <a:ext cx="4466164" cy="4466164"/>
        </a:xfrm>
        <a:custGeom>
          <a:avLst/>
          <a:gdLst/>
          <a:ahLst/>
          <a:cxnLst/>
          <a:rect l="0" t="0" r="0" b="0"/>
          <a:pathLst>
            <a:path>
              <a:moveTo>
                <a:pt x="4395220" y="1674682"/>
              </a:moveTo>
              <a:arcTo wR="2233082" hR="2233082" stAng="20731143" swAng="8943896"/>
            </a:path>
          </a:pathLst>
        </a:custGeom>
        <a:noFill/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70D1E1-BE18-440A-A59D-CF3F3FC76B14}">
      <dsp:nvSpPr>
        <dsp:cNvPr id="0" name=""/>
        <dsp:cNvSpPr/>
      </dsp:nvSpPr>
      <dsp:spPr>
        <a:xfrm>
          <a:off x="168096" y="2160144"/>
          <a:ext cx="4302089" cy="1673523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Снижение </a:t>
          </a:r>
          <a:r>
            <a:rPr lang="ru-RU" sz="2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мотивации=снижению</a:t>
          </a: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успешности и эффективности обучения.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168096" y="2160144"/>
        <a:ext cx="4302089" cy="1673523"/>
      </dsp:txXfrm>
    </dsp:sp>
    <dsp:sp modelId="{7CD5143F-A8BA-47AD-B181-D11421FE7046}">
      <dsp:nvSpPr>
        <dsp:cNvPr id="0" name=""/>
        <dsp:cNvSpPr/>
      </dsp:nvSpPr>
      <dsp:spPr>
        <a:xfrm>
          <a:off x="2370148" y="716857"/>
          <a:ext cx="4542567" cy="4542567"/>
        </a:xfrm>
        <a:custGeom>
          <a:avLst/>
          <a:gdLst/>
          <a:ahLst/>
          <a:cxnLst/>
          <a:rect l="0" t="0" r="0" b="0"/>
          <a:pathLst>
            <a:path>
              <a:moveTo>
                <a:pt x="173283" y="1401155"/>
              </a:moveTo>
              <a:arcTo wR="2271283" hR="2271283" stAng="12151549" swAng="10662490"/>
            </a:path>
          </a:pathLst>
        </a:cu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9A13F4-8093-49B2-924A-C7E577DDC523}" type="datetimeFigureOut">
              <a:rPr lang="ru-RU" smtClean="0"/>
              <a:pPr/>
              <a:t>21.05.2015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9C5EB-451C-4697-9E44-965C816722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B3AA32-8DAD-4548-AC5B-2F4291F8B022}" type="datetimeFigureOut">
              <a:rPr lang="ru-RU" smtClean="0"/>
              <a:pPr/>
              <a:t>21.05.2015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8E2707-E47D-47B3-A1C4-BD49C8616D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B3AA32-8DAD-4548-AC5B-2F4291F8B022}" type="datetimeFigureOut">
              <a:rPr lang="ru-RU" smtClean="0"/>
              <a:pPr/>
              <a:t>21.05.2015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8E2707-E47D-47B3-A1C4-BD49C8616D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B3AA32-8DAD-4548-AC5B-2F4291F8B022}" type="datetimeFigureOut">
              <a:rPr lang="ru-RU" smtClean="0"/>
              <a:pPr/>
              <a:t>21.05.2015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8E2707-E47D-47B3-A1C4-BD49C8616D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B3AA32-8DAD-4548-AC5B-2F4291F8B022}" type="datetimeFigureOut">
              <a:rPr lang="ru-RU" smtClean="0"/>
              <a:pPr/>
              <a:t>21.05.2015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8E2707-E47D-47B3-A1C4-BD49C8616D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B3AA32-8DAD-4548-AC5B-2F4291F8B022}" type="datetimeFigureOut">
              <a:rPr lang="ru-RU" smtClean="0"/>
              <a:pPr/>
              <a:t>21.05.2015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8E2707-E47D-47B3-A1C4-BD49C8616D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B3AA32-8DAD-4548-AC5B-2F4291F8B022}" type="datetimeFigureOut">
              <a:rPr lang="ru-RU" smtClean="0"/>
              <a:pPr/>
              <a:t>21.05.2015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8E2707-E47D-47B3-A1C4-BD49C8616D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B3AA32-8DAD-4548-AC5B-2F4291F8B022}" type="datetimeFigureOut">
              <a:rPr lang="ru-RU" smtClean="0"/>
              <a:pPr/>
              <a:t>21.05.2015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8E2707-E47D-47B3-A1C4-BD49C8616D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B3AA32-8DAD-4548-AC5B-2F4291F8B022}" type="datetimeFigureOut">
              <a:rPr lang="ru-RU" smtClean="0"/>
              <a:pPr/>
              <a:t>21.05.2015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8E2707-E47D-47B3-A1C4-BD49C8616D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B3AA32-8DAD-4548-AC5B-2F4291F8B022}" type="datetimeFigureOut">
              <a:rPr lang="ru-RU" smtClean="0"/>
              <a:pPr/>
              <a:t>21.05.2015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8E2707-E47D-47B3-A1C4-BD49C8616D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B3AA32-8DAD-4548-AC5B-2F4291F8B022}" type="datetimeFigureOut">
              <a:rPr lang="ru-RU" smtClean="0"/>
              <a:pPr/>
              <a:t>21.05.2015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8E2707-E47D-47B3-A1C4-BD49C8616D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B3AA32-8DAD-4548-AC5B-2F4291F8B022}" type="datetimeFigureOut">
              <a:rPr lang="ru-RU" smtClean="0"/>
              <a:pPr/>
              <a:t>21.05.2015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8E2707-E47D-47B3-A1C4-BD49C8616D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5B3AA32-8DAD-4548-AC5B-2F4291F8B022}" type="datetimeFigureOut">
              <a:rPr lang="ru-RU" smtClean="0"/>
              <a:pPr/>
              <a:t>21.05.2015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E08E2707-E47D-47B3-A1C4-BD49C8616D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55;&#1077;&#1076;&#1089;&#1086;&#1074;&#1077;&#1090;\&#1061;&#1080;&#1084;&#1080;&#1095;&#1077;&#1089;&#1082;&#1080;&#1077;%20&#1086;&#1087;&#1099;&#1090;&#1099;.%20&#1042;&#1091;&#1083;&#1082;&#1072;&#1085;%20&#1080;&#1079;%20&#1073;&#1080;&#1093;&#1088;&#1086;&#1084;&#1072;&#1090;&#1072;%20&#1072;&#1084;&#1084;&#1086;&#1085;&#1080;&#1103;.wmv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4968552"/>
          </a:xfrm>
        </p:spPr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Положительная мотивация, как компонент учебной деятельности на уроках химии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				     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учитель химии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		       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Квасова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Н.Н.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lvl="0" algn="ctr"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Создание ситуаций</a:t>
            </a:r>
          </a:p>
          <a:p>
            <a:pPr lvl="0" algn="ctr"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познавательного спора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800" b="1" dirty="0" smtClean="0">
                <a:cs typeface="Times New Roman" pitchFamily="18" charset="0"/>
              </a:rPr>
              <a:t>данный приём основывается на том, что спор всегда вызывает повышенный интерес к теме. Привлечение учащихся к научным спорам способствует углублению их знаний, приковывает их внимание, вызывает волну интереса и желание разобраться в оспариваемом вопросе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5536" y="-27384"/>
            <a:ext cx="7920880" cy="6453336"/>
          </a:xfrm>
        </p:spPr>
        <p:txBody>
          <a:bodyPr/>
          <a:lstStyle/>
          <a:p>
            <a:pPr lvl="0"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Создание ситуаций успеха в учении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just">
              <a:buNone/>
            </a:pPr>
            <a:r>
              <a:rPr lang="ru-RU" sz="4400" b="1" dirty="0" smtClean="0">
                <a:cs typeface="Times New Roman" pitchFamily="18" charset="0"/>
              </a:rPr>
              <a:t>   </a:t>
            </a:r>
            <a:r>
              <a:rPr lang="ru-RU" sz="3600" b="1" dirty="0" smtClean="0">
                <a:cs typeface="Times New Roman" pitchFamily="18" charset="0"/>
              </a:rPr>
              <a:t>этот приём используется, в основном, по отношению к учащимся, которые испытывают определённые затруднения в обучении. Основан приём на том, что радостные переживания способствуют преодолению трудностей в обучении</a:t>
            </a:r>
          </a:p>
          <a:p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Методическая ценность приемов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0"/>
            <a:ext cx="7851648" cy="1268760"/>
          </a:xfrm>
        </p:spPr>
        <p:txBody>
          <a:bodyPr>
            <a:noAutofit/>
          </a:bodyPr>
          <a:lstStyle/>
          <a:p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Какими качествами должен обладать  учитель</a:t>
            </a:r>
            <a:endParaRPr lang="ru-RU" sz="3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556792"/>
            <a:ext cx="8892480" cy="5301208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Эрудиция учителя, умение последовательно усложнять познавательные задачи</a:t>
            </a:r>
          </a:p>
          <a:p>
            <a:pPr algn="l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Увлеченность предметом</a:t>
            </a:r>
          </a:p>
          <a:p>
            <a:pPr algn="l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Вера в ученика, в его познавательные силы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(педагогический оптимизм)</a:t>
            </a:r>
          </a:p>
          <a:p>
            <a:pPr algn="l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Способность к сопереживанию, сочувствию, восприимчивость к потребностям учащихся</a:t>
            </a:r>
          </a:p>
          <a:p>
            <a:pPr algn="l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Умение придать личностную окраску к преподаванию</a:t>
            </a:r>
          </a:p>
          <a:p>
            <a:pPr algn="l">
              <a:buFont typeface="Arial" pitchFamily="34" charset="0"/>
              <a:buChar char="•"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Эмоциональная уравновешенность,  уверенность в себе, жизнерадостность и др.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b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981075"/>
          <a:ext cx="8686800" cy="5616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indent="457200" algn="ctr">
              <a:spcBef>
                <a:spcPct val="0"/>
              </a:spcBef>
              <a:buNone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«Если хотим мотивировать детей — надо найти общий язык со всеми учениками без деления их на сильных и слабых, поощрять добрые начинания каждого, хвалить за достигнутые цели и стремление к учебе. Тревожность и страх — помеха развитию положительной мотивации». </a:t>
            </a:r>
          </a:p>
          <a:p>
            <a:pPr indent="457200" algn="ctr">
              <a:spcBef>
                <a:spcPct val="0"/>
              </a:spcBef>
              <a:buNone/>
            </a:pPr>
            <a:endParaRPr lang="ru-RU" sz="28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457200" algn="ctr">
              <a:spcBef>
                <a:spcPct val="0"/>
              </a:spcBef>
              <a:buNone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«Если ты идешь на урок, то идти нужно вместе со своими учениками на урок, а не со своим любимым  уроком к ученикам…»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457200" algn="ctr">
              <a:spcBef>
                <a:spcPct val="0"/>
              </a:spcBef>
              <a:buNone/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457200" algn="ctr">
              <a:spcBef>
                <a:spcPct val="0"/>
              </a:spcBef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457200" algn="ctr">
              <a:spcBef>
                <a:spcPct val="0"/>
              </a:spcBef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457200" algn="ctr">
              <a:spcBef>
                <a:spcPct val="0"/>
              </a:spcBef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algn="ctr">
              <a:buNone/>
            </a:pPr>
            <a:endParaRPr lang="ru-RU" sz="6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7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</a:t>
            </a:r>
          </a:p>
          <a:p>
            <a:pPr algn="ctr">
              <a:buNone/>
            </a:pPr>
            <a:r>
              <a:rPr lang="ru-RU" sz="7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7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683568" y="276283"/>
            <a:ext cx="8246120" cy="7402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0850"/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indent="450850"/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indent="450850"/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indent="450850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Мотив - это то, что побуждает человека к действию</a:t>
            </a:r>
            <a:endParaRPr lang="ru-RU" sz="25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450850"/>
            <a:endParaRPr lang="ru-RU" sz="25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450850"/>
            <a:r>
              <a:rPr lang="ru-RU" sz="25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Мотивация </a:t>
            </a:r>
            <a:r>
              <a:rPr lang="ru-RU" sz="25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важнейший компонент структуры учебной деятельности, а для </a:t>
            </a:r>
            <a:r>
              <a:rPr lang="ru-RU" sz="25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личности, </a:t>
            </a:r>
            <a:r>
              <a:rPr lang="ru-RU" sz="25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выработанная внутренняя мотивация есть основной критерий ее </a:t>
            </a:r>
            <a:r>
              <a:rPr lang="ru-RU" sz="25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сформированности</a:t>
            </a:r>
            <a:r>
              <a:rPr lang="ru-RU" sz="25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indent="450850"/>
            <a:r>
              <a:rPr lang="ru-RU" sz="25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5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450850"/>
            <a:r>
              <a:rPr lang="ru-RU" sz="25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Она </a:t>
            </a:r>
            <a:r>
              <a:rPr lang="ru-RU" sz="25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заключается в том, что ребенок получает </a:t>
            </a:r>
            <a:r>
              <a:rPr lang="ru-RU" sz="25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«удовольствие» от </a:t>
            </a:r>
            <a:r>
              <a:rPr lang="ru-RU" sz="25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самой деятельности, значимости для личности непосредственного ее </a:t>
            </a:r>
            <a:r>
              <a:rPr lang="ru-RU" sz="25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результата</a:t>
            </a:r>
          </a:p>
          <a:p>
            <a:pPr indent="450850"/>
            <a:endParaRPr lang="ru-RU" sz="25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450850"/>
            <a:r>
              <a:rPr lang="ru-RU" sz="25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Положительная мотивация – это мотивация ,       	основанная на положительных стимулах</a:t>
            </a:r>
          </a:p>
          <a:p>
            <a:pPr indent="450850"/>
            <a:endParaRPr lang="ru-RU" sz="25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450850"/>
            <a:endParaRPr lang="ru-RU" sz="25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450850"/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323528" y="0"/>
            <a:ext cx="882047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“Личность – звено между  мотивацией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ее реализацией”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З. Фрейд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500563" y="469355"/>
            <a:ext cx="464343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/>
            <a:r>
              <a:rPr lang="ru-RU" sz="2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Значит ребенку должно быть       </a:t>
            </a:r>
          </a:p>
          <a:p>
            <a:pPr indent="450850"/>
            <a:r>
              <a:rPr lang="ru-RU" sz="2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интересно на уроке. </a:t>
            </a:r>
          </a:p>
        </p:txBody>
      </p:sp>
      <p:pic>
        <p:nvPicPr>
          <p:cNvPr id="7171" name="Рисунок 2" descr="boy4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185737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Выноска-облако 4"/>
          <p:cNvSpPr/>
          <p:nvPr/>
        </p:nvSpPr>
        <p:spPr>
          <a:xfrm>
            <a:off x="785813" y="214313"/>
            <a:ext cx="4000500" cy="1214437"/>
          </a:xfrm>
          <a:prstGeom prst="cloudCallout">
            <a:avLst>
              <a:gd name="adj1" fmla="val -29679"/>
              <a:gd name="adj2" fmla="val 7292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“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Мне тогда все понятно, когда интересно</a:t>
            </a:r>
            <a:r>
              <a:rPr lang="ru-RU" b="1" dirty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”</a:t>
            </a:r>
            <a:endParaRPr lang="ru-RU" b="1" dirty="0">
              <a:solidFill>
                <a:schemeClr val="bg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Выноска-облако 6"/>
          <p:cNvSpPr/>
          <p:nvPr/>
        </p:nvSpPr>
        <p:spPr>
          <a:xfrm>
            <a:off x="2051720" y="2852937"/>
            <a:ext cx="1162968" cy="933252"/>
          </a:xfrm>
          <a:prstGeom prst="cloudCallout">
            <a:avLst>
              <a:gd name="adj1" fmla="val 68309"/>
              <a:gd name="adj2" fmla="val 5183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хочу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3059832" y="3429000"/>
            <a:ext cx="1297856" cy="1000125"/>
          </a:xfrm>
          <a:prstGeom prst="cloudCallout">
            <a:avLst>
              <a:gd name="adj1" fmla="val 74976"/>
              <a:gd name="adj2" fmla="val -5178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могу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4071938" y="2852937"/>
            <a:ext cx="2372270" cy="861814"/>
          </a:xfrm>
          <a:prstGeom prst="cloudCallout">
            <a:avLst>
              <a:gd name="adj1" fmla="val 33008"/>
              <a:gd name="adj2" fmla="val 7469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выполняю с интересом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" name="Выноска-облако 9"/>
          <p:cNvSpPr/>
          <p:nvPr/>
        </p:nvSpPr>
        <p:spPr>
          <a:xfrm>
            <a:off x="5715000" y="3429000"/>
            <a:ext cx="2241376" cy="1000125"/>
          </a:xfrm>
          <a:prstGeom prst="cloudCallout">
            <a:avLst>
              <a:gd name="adj1" fmla="val 57728"/>
              <a:gd name="adj2" fmla="val 5030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личностно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Выноска-облако 10"/>
          <p:cNvSpPr/>
          <p:nvPr/>
        </p:nvSpPr>
        <p:spPr>
          <a:xfrm>
            <a:off x="6715125" y="4221089"/>
            <a:ext cx="2428875" cy="922412"/>
          </a:xfrm>
          <a:prstGeom prst="cloudCallout">
            <a:avLst>
              <a:gd name="adj1" fmla="val 36564"/>
              <a:gd name="adj2" fmla="val 91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значимо каждому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143125" y="2357438"/>
            <a:ext cx="700087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0850" algn="just"/>
            <a:r>
              <a:rPr lang="ru-RU" sz="2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рассматривать все обучение в виде цепочки: 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2123728" y="1500188"/>
            <a:ext cx="702027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50850"/>
            <a:r>
              <a:rPr lang="ru-RU" sz="2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Надо иметь в виду, что </a:t>
            </a:r>
            <a:r>
              <a:rPr lang="ru-RU" sz="22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интерес»(</a:t>
            </a:r>
            <a:r>
              <a:rPr lang="ru-RU" sz="2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И. Герберту) </a:t>
            </a:r>
            <a:r>
              <a:rPr lang="ru-RU" sz="22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</a:t>
            </a:r>
            <a:r>
              <a:rPr lang="ru-RU" sz="2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синоним учебной мотивации.</a:t>
            </a: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971600" y="5373216"/>
            <a:ext cx="53578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 мы опять видим, что </a:t>
            </a:r>
            <a:r>
              <a:rPr lang="ru-RU" sz="2400" b="1" u="sng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интерес стоит в центре этого </a:t>
            </a:r>
            <a:r>
              <a:rPr lang="ru-RU" sz="2400" b="1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построения</a:t>
            </a:r>
            <a:r>
              <a:rPr lang="ru-RU" sz="2400" b="1" u="sng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ru-RU" sz="2400" b="1" u="sng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penguin-dance.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2852936"/>
            <a:ext cx="18669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penguin-dance.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140968"/>
            <a:ext cx="18669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penguin-dance.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429000"/>
            <a:ext cx="18669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penguin-dance.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717032"/>
            <a:ext cx="18669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Блок-схема: данные 6"/>
          <p:cNvSpPr/>
          <p:nvPr/>
        </p:nvSpPr>
        <p:spPr>
          <a:xfrm>
            <a:off x="1000100" y="5429264"/>
            <a:ext cx="1857388" cy="571504"/>
          </a:xfrm>
          <a:prstGeom prst="flowChartInputOutpu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51520" y="221807"/>
            <a:ext cx="8496944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0850"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Положительная мотивация учения в рамках урока представляет собой завершенный цикл и проходит ряд этапов:</a:t>
            </a:r>
          </a:p>
          <a:p>
            <a:pPr indent="45085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1.  мотивации начала работы (готовность, включенность) </a:t>
            </a:r>
          </a:p>
          <a:p>
            <a:pPr indent="45085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мотивации хода выполнения работы </a:t>
            </a:r>
          </a:p>
          <a:p>
            <a:pPr indent="45085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 мотивации завершения работы (удовлетворенность или неудовлетворенность результатами, постановка дальнейших целей и т. д.)</a:t>
            </a:r>
          </a:p>
          <a:p>
            <a:pPr indent="450850" algn="ctr"/>
            <a:endParaRPr lang="ru-RU" sz="2400" b="1" dirty="0">
              <a:solidFill>
                <a:srgbClr val="FF4B4B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" y="6072188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50850" eaLnBrk="0" hangingPunct="0"/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Движение по ступеням: осилил одну ступеньку – иди дальше, выше. </a:t>
            </a:r>
            <a:endParaRPr lang="ru-RU" sz="2400" b="1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Блок-схема: данные 7"/>
          <p:cNvSpPr/>
          <p:nvPr/>
        </p:nvSpPr>
        <p:spPr>
          <a:xfrm>
            <a:off x="2627784" y="5157192"/>
            <a:ext cx="1857388" cy="571504"/>
          </a:xfrm>
          <a:prstGeom prst="flowChartInputOutpu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Блок-схема: данные 8"/>
          <p:cNvSpPr/>
          <p:nvPr/>
        </p:nvSpPr>
        <p:spPr>
          <a:xfrm>
            <a:off x="4283968" y="4869160"/>
            <a:ext cx="1928826" cy="642942"/>
          </a:xfrm>
          <a:prstGeom prst="flowChartInputOutpu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Блок-схема: данные 9"/>
          <p:cNvSpPr/>
          <p:nvPr/>
        </p:nvSpPr>
        <p:spPr>
          <a:xfrm rot="279298">
            <a:off x="6038329" y="4578104"/>
            <a:ext cx="1819870" cy="718877"/>
          </a:xfrm>
          <a:prstGeom prst="flowChartInputOutpu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Приемы формирования положительной мотивации  изучения химии</a:t>
            </a:r>
            <a:r>
              <a:rPr lang="ru-RU" sz="3600" dirty="0" smtClean="0">
                <a:solidFill>
                  <a:srgbClr val="C00000"/>
                </a:solidFill>
              </a:rPr>
              <a:t/>
            </a:r>
            <a:br>
              <a:rPr lang="ru-RU" sz="3600" dirty="0" smtClean="0">
                <a:solidFill>
                  <a:srgbClr val="C00000"/>
                </a:solidFill>
              </a:rPr>
            </a:b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51920" y="1700808"/>
            <a:ext cx="5292080" cy="4425355"/>
          </a:xfrm>
        </p:spPr>
        <p:txBody>
          <a:bodyPr/>
          <a:lstStyle/>
          <a:p>
            <a:pPr>
              <a:buNone/>
            </a:pPr>
            <a:r>
              <a:rPr lang="ru-RU" sz="3600" b="1" dirty="0" smtClean="0"/>
              <a:t>«Все наши замыслы, все поиски и построения   превращаются в прах, если    у      ученика нет желания учиться»   </a:t>
            </a:r>
          </a:p>
          <a:p>
            <a:pPr>
              <a:buNone/>
            </a:pPr>
            <a:r>
              <a:rPr lang="ru-RU" sz="3600" b="1" dirty="0" smtClean="0"/>
              <a:t>           В. А.Сухомлинский</a:t>
            </a:r>
          </a:p>
          <a:p>
            <a:endParaRPr lang="ru-RU" dirty="0"/>
          </a:p>
        </p:txBody>
      </p:sp>
      <p:pic>
        <p:nvPicPr>
          <p:cNvPr id="13" name="Содержимое 12" descr="SP_A404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700808"/>
            <a:ext cx="3528392" cy="3384376"/>
          </a:xfrm>
        </p:spPr>
      </p:pic>
      <p:pic>
        <p:nvPicPr>
          <p:cNvPr id="14" name="Рисунок 13" descr="D:\Мамины дела\Галина\фотосессия\преступл и наказание\IMG_1621.JPG"/>
          <p:cNvPicPr/>
          <p:nvPr/>
        </p:nvPicPr>
        <p:blipFill>
          <a:blip r:embed="rId3" cstate="print"/>
          <a:srcRect l="80562" t="3392" b="65775"/>
          <a:stretch>
            <a:fillRect/>
          </a:stretch>
        </p:blipFill>
        <p:spPr bwMode="auto">
          <a:xfrm>
            <a:off x="1115616" y="1772816"/>
            <a:ext cx="115595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Приемы положительной мотивации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24744"/>
            <a:ext cx="8892480" cy="5001419"/>
          </a:xfrm>
        </p:spPr>
        <p:txBody>
          <a:bodyPr/>
          <a:lstStyle/>
          <a:p>
            <a:pPr lvl="0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Создание ситуаций занимательности,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	эмоциональных переживаний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Сопоставления научных и житейских толкований природных явлений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Создание ситуаций познавательного спора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Создание ситуаций успеха в учении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1484784"/>
            <a:ext cx="6624736" cy="4248472"/>
          </a:xfrm>
        </p:spPr>
        <p:txBody>
          <a:bodyPr>
            <a:noAutofit/>
          </a:bodyPr>
          <a:lstStyle/>
          <a:p>
            <a:pPr lvl="0" algn="just"/>
            <a:r>
              <a:rPr 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это процесс внедрения в      учебные занятия интересных и занимательных опытов, жизненных примеров, парадоксальных фактов, необычных аналогий, которые будут привлекать внимание учащихся, и вызывать у них интерес к предмету изучения</a:t>
            </a:r>
          </a:p>
        </p:txBody>
      </p:sp>
      <p:pic>
        <p:nvPicPr>
          <p:cNvPr id="7" name="Рисунок 6" descr="http://u-tl.ru/sites/u-tl.ru/files/field/image/shkola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197971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33265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Создание ситуаций занимательности,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эмоциональных переживаний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Химические опыты. Вулкан из бихромата аммония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85720" y="1428736"/>
            <a:ext cx="8516977" cy="4790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3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Сопоставление научных 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житейских  толкований природных явлений</a:t>
            </a:r>
            <a:r>
              <a:rPr lang="ru-RU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cs typeface="Times New Roman" pitchFamily="18" charset="0"/>
              </a:rPr>
              <a:t>это</a:t>
            </a:r>
            <a:r>
              <a:rPr lang="ru-RU" sz="4000" dirty="0" smtClean="0">
                <a:cs typeface="Times New Roman" pitchFamily="18" charset="0"/>
              </a:rPr>
              <a:t> </a:t>
            </a:r>
            <a:r>
              <a:rPr lang="ru-RU" sz="4000" b="1" dirty="0" smtClean="0">
                <a:cs typeface="Times New Roman" pitchFamily="18" charset="0"/>
              </a:rPr>
              <a:t>такой приём, в котором приводятся какие-то научные факты и сопоставляются с изменениями в образе жизни людей, что взывает в учащихся интерес и желание узнать больше, т.к. это отражает действительность</a:t>
            </a:r>
            <a:endParaRPr lang="ru-RU" sz="4000" b="1" dirty="0">
              <a:cs typeface="Times New Roman" pitchFamily="18" charset="0"/>
            </a:endParaRPr>
          </a:p>
        </p:txBody>
      </p:sp>
      <p:sp>
        <p:nvSpPr>
          <p:cNvPr id="19458" name="AutoShape 2" descr="data:image/jpeg;base64,/9j/4AAQSkZJRgABAQAAAQABAAD/2wCEAAkGBhQSERUUExQUFRUWFBQWGRUXGBgXFhoYGBUXGBUWGxcYHyYeGB0kGRcYHy8hIykpLCwsFR4xNTAqNSYrLCkBCQoKDgwOGQ8PGiokHSQsLCwpLCw1LCwsKiwsLCwsKTUtLC0tKS8pKiwsLDAsLDUsLCosLTQsKiwvKSwsLCk0LP/AABEIAKAAoAMBIgACEQEDEQH/xAAbAAACAwEBAQAAAAAAAAAAAAAEBQIDBgcAAf/EAEkQAAEDAgMEBwIJCQYHAQAAAAECAxEAIQQSMQVBUWEGEyJxgZGxMqEHFCNCUmLB0fAkM1NygpKisuEVFkOTtMIlRFRjc4OENf/EABsBAAIDAQEBAAAAAAAAAAAAAAIDAAEEBQYH/8QANBEAAgECBQIDBgMJAAAAAAAAAAECAxEEEiExUUHwYZGxInGhwdHhBROBFjJSU4KiwtLx/9oADAMBAAIRAxEAPwDfv41CFJStWUrICQQq5JgCQImedVP7XZQopW6hKhEgz2c3s5iBCJ5kUq20AMU1uzdQpQkwSnFNISYmJCbTS/Dnq8yHioODLI61DcLzLLqi26pKHUuTM9oFKoMRXy6jgYTgptvbbTn0XfB6qGHjKKk2/h3Zd8GvLqQQkqAUoEgTchMSRxAkVkfhW/8AzVf+bD/z0ywO3Wmm0oFwmQCX8LITJITPWzAEJ7gKVfCniB/ZyR+keYKRIOgLhuDBgbxamYHDypY2lppmXGtn8NDDioOFOV+GccCK0vQvZWExDhaxKXgczcOtu5RDjqGUoLZQfnKnMDv030iCKY7OYHVYg/GWGXFNtpbC1lKytGJbdzDKCEiEWJIkxX0l6nnYPUbbI6FD+0XcK91nVtOhoqSQlai4qMN2iCBmRmWYGjSqq2v0eIxeIZwzTik4cqC1KWFQlM5nlrIQhtJG76hibxpX+l7L+PweIKm2UpSy/i1qzJl4NqbDYBBKurClQE/plHdQjmJwy8TtJw4pA65JUwnrXW8O9mKsyH8gClFMAdWYBCzqFSFJyvrx8R2lrGYe2BiEqyKZUCG+u9prJ1RUEh0OFeQoKiACFbxUsX0exDMl3DuIylAUD1alJLhhsFCFKWMxsLX3U86b41rFYfBoZfYOXCfF3EJJbCXJbVKkKAKWwW5BP1eNH9IdusnbCMa0tLzE4fMESVQ1OYFCgDIUpC0jeW7XFFmfANkZl7YD7YUpbKkhBSFypslorjIHUpWSzMi64HEio4rYj7RbDjDiC6crc5CHFWhKShRE9oG5Fr8a0HSDapU5jPi+JwnUYoLnI2kvOZgQlt1BQFoIK1fKKUAkEm5tV2N242rCYjDpUhbocbXhlhUNjrcMGH1FUAdj5Wc36RJG6qvLguyM7/d3EdcGVYdwOlJV1fYK8oiVHKohCb+0ogHdNTOyHpQOqV8ohbiCFNlC20AFxaXAvJCQQTJEVrto4zCvbVefGKCGl4UJbWhxxlKnEAJDTy0ALQgzNtctjYClm2cS25s/BtNrYztfGEOtNkoA62ycqVAZm5iVaWm9RSehdkJ3tkPITKmVpTkDklTX5skJDtnJyEkDPpevruxMQlxDamHA44MyGyWsyxxSM998cYMTBhl0sdQ8MP1TraijZ6cIvKojK5BCgSQPkzpmEjup5itv4cY/BvIdaKEMNtvPT7CW0rltCSnNKlOCVCZCcogZ5rM7bcksjHN7FfWXAllSi0SHYUz8nFzn+UhI1k6DKQbgxBOxnyhpfUPZHzlZITPWkgkBIBkSkEyQAQknStJsnEsoO1c7rH5Ul5DOZRyrLjr7iZgSlMOoBJiDPCoZsIvFYV34ythpaULebQtxK8M8GspSj6DaglKCoSUhOsKteZ3ZdkZ/F7LdbTmW0pKM6m84KFIDiZzNqKFHIsQbKjStP0sT/wAL2d34T/Qu1VjcYwdn4hhDuHz/AB4PJQhS5W0kpIV1jgl5whMkkkkmLaUT0uH/AAvZv/yf6F2kzbc4X5+QyO0vd8zXHpPgz/zWFt/3W5F5sZtepf3swn/V4b/Ob++uAIatpvqxLdef/Zmj/Ml8Anj5fw9+R3LHdO8E0mTiW12sloh1Z5AIkeZFcu6V9JF454KIyNIBDaDBgGJUoi2YwNLAAAUnbY00E1eluxHC9dDA/hOHwUs8buXL6e4TVxUqiy2sigI4VNDVwKtS3RGHw19R58a6tzIeS3UslElqpJYmgzBg7bVEDDx3xmjW0aGiWsNcd0+FTUNTAM2PhEelVmGJASmrCN8mPGB6e+iVYfUTOXKD4CPWiGcOYHEehM+utEljlqZPM1WYNIqwWyFLQt0qS2w0QHHlgqGYkQ2hCYU64ZAyggCReTFCYhIAJT1hTlkdYG0qJAOazZUkCRa5I3zWwxbmXY2DDaWzOKIcK0JcCVy8ZKFdkqzhI7QOvGCB+lWymQ1gn2222l4lmXWm0hKFfIpX1mUWBSspQTvDoBmBTWtLri5dhVj9hIbQpzrH8gZw6gfydZS7iG1LaDoSlJbZBCUFWWVFyQQEmo7M2Wy60tZceC28NjMSUpU1ljDuBASM7JUnOc2pOUtnWbSddcVmzuFWdsNKsjKpoSUtlITlKUyctpE2NTVjnitbinVlxxIQtSghRU2J+TMpICDvSAAYvUzx4LsBPbNCcM47nWHG8GjFKSvIgKlYSpCWspcCIUMrpVczaLURjujyW8T8T64/GOswzYJSCyvrU5nCEhKVIDaSMsrOcgi1o8ca9lyF1RT1QZyqS2oFoey2rMmVgbpNpMamqcRi3VJCVOuKACUgkjPlQoKQkugBxQSoBQBUbgG5qZ48EsC7Qw7IUpDTrqloexDTiXEpgJaKkpeCkJSBKkEdWcxgzIymdB0qROzdmRxwhnkMA6T7qR4vGOOElxZWTJMhCSSUxmUUJGdWWwUqSBIEXqGL2o84220teZtqAhGVIy5Wy2IIE2Qoi530uazSi10Za0ujHtm2u+rUpqDbZ4VegU5swsNwmBW9nU22pfVIC1hMFQTMZsvtKE6wDA11FQZHZJFwYjnTHoptI4fFsuzCc4bWZjsOkJJP6pyr/YrU9OuiqQBjMME9UpOd5KNBmM/GEDTKfnARFlcYRnebL339hihmhmXTcxKEUdhUW0Hl4Ubi+ja28Kxi0ytl1tJXpmZckoVmjVsrBAVusDuNQbbgfjuqTdgEmiOTuq9pq0c58Kk23PdRuGZTnTn9kqGa8W4Tuk2nmaU5DYlCUSqANbCrGsN2QdRJAvqQASeMQRHfRmHw05fZzFt0EJ+moLhNrWTCR3+NGIaAQJg9lfCc6l2jeAEpSaHMNSFyWYqSm6Oba1sfZX84Aeyd2U19ZYBUJsmbyfGJgRJgcpqswYJh8yUuAEFCoK2lJQ42o7lFtwFNoF9fZ8JYoKWsqWpbi4AKlawNEgCyUgk2AAoxlviEiErJiNcpA5akAcgK8GxeY/dJvv0UKLO7WLsL1M799V9TryE/YKYuNjdHgkp9VGoONjKoDL+bGupWVAqPG0QBzqZi7C11iPJJ4+0JFxyih1t02xoBJiPbMRFm0pCUCRvMTy8YoZTQynsq9tOivqL+p+Jorl2FTiKHU3J8CT3CSaZrZ7K9yoSElXsiVQpV7EhOg56GKrxISFKKOr/OOWUeyGgkBAA1OYlROW8pAtTEwWjIstEhR428KkhhXA1UjDmE9k/O3fWqxCeVNZgYW2wYNjpXXOgmIK8A1MS2pxoiLQFSAR+qvyrkjbcESNfQ1034MHPyZ5P0Xwr95qP9lZa7tE24HWUo+F/Jpf5M0mxNkoaw4ZSJaCsQkIVcBtS1HqvrJGYi+6sps/ov1O022wCWUBWJQo37CLIQTvKXVJHcEnfW42VdA73T/HFSgdpVpNgd4G8dxIH7o4UiFZuEZPw9DRUopytw/mYbpRsQNO9agQ26oyBol03McErEqHMK4ilaGZ5Dea6LtLBpcZU2qwWJn6J1QrwIB86WdHOjGWHH03B7LZ4j/EV5dkcLndFq8mJnSs9NjPYZmLjUaciPQzVnVWE8ZNO+kWAh0OAWdBJ4Z0xJ/aTB/ZNAs4WZJTMAWvvUBNjwNBJ2diJA7eDKiNACoIBO86wI3AXJ3SK8hi3hTNllcDK1IBVEJWQCoBKt/ACohq+XIJnSFzPCJqrhJAbbJPZEX3GNwnUjQRPhVa29Lg23CN51HhPjTFlBuUoBMbgo2NjadIPvqOIZy6txbeFpGl4k3vUzB2Fim6qUIH9AfWmTzEKIlIgkQVpnXmaoUzYxcyAI7VzwjXS1WpEsAvYJUgdkqzZIFoVBKrxHZAud1AuoHJUiZBI3kXHhPcRT3EMOzZtdio/mlaqAC91wd4pXiWFJgKSU2sCkptOt7m++mpksK3gOHvJ9aDXINoE2uAdaYPIoQp7XcFHyBI98U2LKaMdEJRc3Cj/FVrdeTBgbkoPrXmq0M5kgtuukfBukjDPq4uoT+62T/uFc3arpvQtkp2dI1decI8MrafSsGLllptm/8Oj7cn4W/ui/kzYbMEMg/UHmtSlekedeNyE7tTyA199qm4oIbHC5/ZT2R7gPOpYZmBKhc3I/lT3AXPMmkRj+7T4SubW95ck22pOZXeB9p5cBV6E5rnT1/p618bRmudNw+l/SrVnj5D762Rjpfp6iHIWbfZ6xqACVJWhQAEnXKbDkTS/D7EcIOaGwY1OZVlA+yk+pp8vERpahlv0qpKG8mRU2wB/YiQgwpSl2iYA1uIHLiaXBrlTDE7RIMJSonuM98a0KlhRSkhCriTY+/wB9Yvz4Tdo9BkqTgk2VpYJsBXxzDwkQNUyeFyY9wB8aICCkgQZIIIMgwRFq+PCRpEAg62i19+78TRXBSKX1KClXUO0fWhXGiZnUg3Npgc6YP6qi3aPrxmhVJACjy9bffV3CsA4zAQT2bCAZM3SgKcudAJ91L8UwEwAIORBN5EqGa3DslNqdPOdoiAAoLKgCfachSzP7KRHC1LMUrOZgAwJSCQLDUTp3cBanRZVhO8mgHhTjEtWBKRBmDnsYiYMXiR50pxOp++ffvp8WA0YsOEpT4+tXNiqmmj2BBvOl9/Kiy0Z0PKx+6tbZy2ixBgT412bYmAKGMK1vS0hRm3aV2r/trHlXKdh7LLz7TRBGdxCTu7MyrX6oJrtLrhlS0+0o5Ud5mD3AZ1H9UVzsVraJ1MFHLTcuX6L09p+RYSFun9G1A/WUPZHh7R8KMbbzdpXs7hx/py30NhWUpSBcpTYDetWpPnc+A3VmOkXwjNtkoZAfcFpB+RR3qF3DyT51Ke13u9e/BdOd+poVOVR5YLbvz/4bDEY0JSVEhKRqpRCQBzUbCsftX4S8OizQXiFcU9hvd/iKEm30UmsDtLaL2KUFYhwrjROjaf1WxYHnrVKW6OU77s6VD8OS1lr35+g8xnwgYxz2OqZH1EZ1cjmcm/gKT4vamId/OYh9c7s6gn91MD3VCK+EUvMuDoRw0Y7Ipw6VNqzNqWhUEZkKKVQdRI4092O66Mr68Y4Pk8QvI6l11uE5m21LN0hKnRYZZJRAmkxFfTiVhBQHHQ2dW86urN5PYmNaqaz79+omtQzLTf5HTNgPZ22lqUhwqS2pS2klLaykKMpBAIkgCIFwaNIgQdS2pSu+CY/lPfSPoU8FYBrXsKdbMxcoWTI5doU8WmJT4eRNvOPKsz9lteJwXGzaPOpGZc/S4kbz9U0M9A0/mKv9oiin03I0Mn1NDhskgiNQNQLk2F953VEy7ATkcVTEWSDrrfMJt60MlgEpMFQzuTFoS2gKixspZMC5sLbzVrtAvoBNhfzH3pp0WRoGxbQDYkaNApVuLjruZSRuICAQeGQcqRYldMcaI4WSNIjz8qCxrcKWm0JSSO9IBmd83rVAW0Y1uxSb6J0o5AhY14698UIgTRib67h7q1SOXY2nwY4AreceNw0jKJPz3JA8khZ5WreKxSEhTq1BLaR7RsEotJ/WXHgkDjdH0faGF2egKISp4KfcJMAIUBBMadgJFtZO+sZ0g6QqxagBIYSeyk2zH6ahx4DcK5VSTqVcsem74+56OhhnlUHstP8Aa39V/cg7pL00cxRLbUtsRFrLcGkH6KPqjXeTpSFtoCvqE1YBTG7KyO3RoxgrI8BX1UC5tu8ToOZPAV97gSbAAakkwAOZJjxp5i8N8RyAQcWtBWXIBSw3OWGgbZ1EKGfXsKOkAplKwypUyWileT2XfRCFJBAIIIIBBFwQdDNfCKtj7T4kkk+JJPjUDR3G2KyKgoVaarVRoVJG3+Dt78jeFpRiXALfSbaXP2eNad2SVDmd0662Ak1ifg6fvimzf8w6BcfTbWbdyPMVs1q1tedZNIrP2meaqxtUl7y19yJE8osSL7gLI8Se6hy4CEjT5RpV7WAue8a+NeWZk6Xnl4cKoeaM+CRM/VBpakBYBxbkqURYFSje1iZoBwgmN153JA3mNVeNHPN8495oB7l/U9/3U2LIxVilzJ0ndw4Ad32UuxbvtGLqEHhcCY7wPeaaPiluKaNxYQAbcwOMTrWuDFMzqGtO7jRaQhBSpwLLeZBWECV5CoZ4Frx61Jtu9h7qMSwLiJBtBuCKbKRlp+zJS4Yw6W9JvjThS2fkeyqYKc8DsJi0IQLRxk8IToFB4zAnCqntKw6lGCZKm1G5B4j11FwRRaFT68o40nIox9nbnl9b+J6fCTjKOhampioA1IGks6URz0TYC8ayDonrHPFCDl8iZ8KadM9nflnWOLLbJZZTnCc6ypK3/kmk/OXHavISLkaUg2PtDqMQ06fZQvtfqKBSs+AOb9mtx082YXcMHUDMphXWQLlTZTleA4nJ2gOKBxrLO6qLxXzOZjJOGIhNuyta/mn8GA7L6MYDFNksqezJMFXWuB1JItmSo5b6jslJg86y22NlLwzymVnNAC0LjKFoJjNGiVBXZUBbQiAoCieiu0eqxbKgey4Q0qNClz2DzheUg8zTv4TFpz4YfPAfPcgpQkg968n7h4VacozyttpkX5mHxKgpNxlzr216GMNQUKmTVZrUjpSGPRPGdVjmpMJdC2FcPlILZP8A7EpHjXS1J19K5C5hXCguJbWUoIVnKFdUClQIldhGYAGDN665sbaAxLKHUk9pIJnWYm/PceYNKr62f6HBxkUp3XX1PZfsqLjYka/NP8IH2Uw6s1A4fjWZMyXEzrNvGfX76DeZOl/Mj0NaBeEtpw+2qV4PkN/r91GpEuZTEYb8Sftpdi2BO+ITuGoSBxrWPYG2m77RS/E7PvETBg2vz7qfCoAzCsijmRS5pyjWXa1TRmQyQkKBChmSoQUnQj8b91ZzHbOVhFC5Vh1E5F70HUoV6/xC0gP2XqLBStJQsZkKEKTx4dxGoO40pTcH4GqhVdOVzNpVVgNUY3AKwqgknM0r2F8Pqq4RvG7UWNppXRSS3Wx6OjWU1curRdHOmjmGSG1pLrSfZggOIG5IzWWkbgSCOJiKzOeoLxKRqQO8getKlTU1ZoZVjTqLLPUfObQwiHg8wxiAUqzhlam0YcLknNAzLABM5E9meFLsfj1vOKddVmWqBayQkTlSkXhIk85JJuaDZcK7NpW5ybQtf8oNMWejWMXph1J5uqQ0P4lT7qipqLu9/H7meLo0evhq76fqAlVVlVabB/B48r87iGWxazaVPK5iVZUjv7VaHA/B7gke2lb5vd5ZKf8ALRlR7qv8ynHr5CamOgttTJdGGVvltCcMlbYGIQcStLhQG3QohESEuhLsqyjNc2ykTXQujOyHWWmkudWFJayLDaShByrKmsqbEQFLBJAnNNNmSEgBICQAAAAAAAIAAGggC3KrkrrLKeZ376/XpY49WbqSvseDff5196r8TUgqpTQCblXVfiarUz37+PCiZqClCquS4uew1qX4rD03ecFLcU8KuLDRxJrEUU3iaRIxFEIxNd6UDFmNA1i6LbxlZtGLohGMpLpBqZpDiErSULEpOo9COBHGky9nqQYCk9XuWowByIEnwAPlVSMbRScSypCkvturJKShTbiWygCc4hYKVZrajThQwpO+hppYqdNNR6937+hQHWgblTn8CfIHN76Owu3EN+w22nmECf3iCffVaDg/0GJ7vjKLX49Xe3430Q2/hJHyD8SrMDiEEkdnLByAD5094vwOUY7MXKtVm/aYV/fBw6qVHCTHlUkdK1VU1i8ME3YcKo1DyQknuyyBHv5UUcfhL5WHhdMAut6R2pOUxeNxmTppSckOO/IpN8k2+laudHYfpUo7ibUC3tRgFXyKjJVllaSUiOzIAAUeN9wjSCUjbeHj806DHzXUCbAGZBjeec+QOEei9foFd8jjC7cWfmmmuH2qd4rKp24z9B+bf4yAJtNshj315W20bg4BAuXEqIOeSYgAyiRHE0iVK/b+gSZtBtIVL+0xxrHP7dZJVkS6JnLLiIHDswbDvvQx23zoHQZd0bdW1Rxqle1hx41ilbc51QvbnPj6VaoMl0a5/a3OluJ2pWXe23zoB/bE76dHDsrM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атематика -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математика -3!</Template>
  <TotalTime>1363</TotalTime>
  <Words>534</Words>
  <Application>Microsoft Office PowerPoint</Application>
  <PresentationFormat>Экран (4:3)</PresentationFormat>
  <Paragraphs>81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математика -3</vt:lpstr>
      <vt:lpstr>Положительная мотивация, как компонент учебной деятельности на уроках химии             учитель химии             Квасова Н.Н. </vt:lpstr>
      <vt:lpstr>Слайд 2</vt:lpstr>
      <vt:lpstr>Слайд 3</vt:lpstr>
      <vt:lpstr>Слайд 4</vt:lpstr>
      <vt:lpstr>Приемы формирования положительной мотивации  изучения химии </vt:lpstr>
      <vt:lpstr>Приемы положительной мотивации</vt:lpstr>
      <vt:lpstr>Слайд 7</vt:lpstr>
      <vt:lpstr>Слайд 8</vt:lpstr>
      <vt:lpstr> </vt:lpstr>
      <vt:lpstr>Слайд 10</vt:lpstr>
      <vt:lpstr>Слайд 11</vt:lpstr>
      <vt:lpstr>Методическая ценность приемов</vt:lpstr>
      <vt:lpstr>Какими качествами должен обладать  учитель</vt:lpstr>
      <vt:lpstr>Выводы: </vt:lpstr>
      <vt:lpstr>Заключение</vt:lpstr>
      <vt:lpstr>Слайд 16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Тема. Сравнение рациональных чисел</dc:title>
  <dc:creator>Lena</dc:creator>
  <cp:lastModifiedBy>пк</cp:lastModifiedBy>
  <cp:revision>149</cp:revision>
  <dcterms:created xsi:type="dcterms:W3CDTF">2013-04-20T14:13:57Z</dcterms:created>
  <dcterms:modified xsi:type="dcterms:W3CDTF">2015-05-21T06:59:38Z</dcterms:modified>
</cp:coreProperties>
</file>